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5" r:id="rId4"/>
    <p:sldId id="287" r:id="rId5"/>
    <p:sldId id="261" r:id="rId6"/>
    <p:sldId id="262" r:id="rId7"/>
    <p:sldId id="263" r:id="rId8"/>
    <p:sldId id="264" r:id="rId9"/>
    <p:sldId id="288" r:id="rId10"/>
    <p:sldId id="265" r:id="rId11"/>
    <p:sldId id="266" r:id="rId12"/>
    <p:sldId id="268" r:id="rId13"/>
    <p:sldId id="271" r:id="rId14"/>
    <p:sldId id="289" r:id="rId15"/>
    <p:sldId id="273" r:id="rId16"/>
    <p:sldId id="274" r:id="rId17"/>
    <p:sldId id="278" r:id="rId18"/>
    <p:sldId id="275" r:id="rId19"/>
    <p:sldId id="276" r:id="rId20"/>
    <p:sldId id="277" r:id="rId21"/>
    <p:sldId id="281" r:id="rId22"/>
    <p:sldId id="286" r:id="rId23"/>
    <p:sldId id="283" r:id="rId24"/>
    <p:sldId id="284" r:id="rId25"/>
    <p:sldId id="259" r:id="rId26"/>
  </p:sldIdLst>
  <p:sldSz cx="12192000" cy="6858000"/>
  <p:notesSz cx="6858000" cy="9144000"/>
  <p:embeddedFontLst>
    <p:embeddedFont>
      <p:font typeface="Lato Black" panose="020F0502020204030203" pitchFamily="34" charset="0"/>
      <p:bold r:id="rId28"/>
      <p:italic r:id="rId29"/>
      <p:boldItalic r:id="rId30"/>
    </p:embeddedFont>
    <p:embeddedFont>
      <p:font typeface="Libre Baskerville" panose="02000000000000000000" pitchFamily="2" charset="0"/>
      <p:regular r:id="rId31"/>
      <p:bold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1"/>
    <p:restoredTop sz="94681"/>
  </p:normalViewPr>
  <p:slideViewPr>
    <p:cSldViewPr snapToGrid="0">
      <p:cViewPr>
        <p:scale>
          <a:sx n="77" d="100"/>
          <a:sy n="77" d="100"/>
        </p:scale>
        <p:origin x="89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F7922D-EFE0-C048-B4C8-1A133FCE1CF8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CB41D096-C609-7545-8724-3797FF3A0A4C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IN" sz="1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(Key finding overall) </a:t>
          </a:r>
        </a:p>
        <a:p>
          <a:r>
            <a:rPr lang="en-IN" sz="16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Your Experience/Challenges working on Web Scraping – Data Analysis Project.</a:t>
          </a:r>
          <a:endParaRPr lang="en-GB" sz="16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89ABF2-35D1-044F-AFFD-F66D50FE82C1}" type="parTrans" cxnId="{F369B9D0-CBDB-BC46-9DE0-90769E8D0DAE}">
      <dgm:prSet/>
      <dgm:spPr/>
      <dgm:t>
        <a:bodyPr/>
        <a:lstStyle/>
        <a:p>
          <a:endParaRPr lang="en-GB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1AFC82-A48E-EE42-9A27-9BEC61023706}" type="sibTrans" cxnId="{F369B9D0-CBDB-BC46-9DE0-90769E8D0DAE}">
      <dgm:prSet/>
      <dgm:spPr/>
      <dgm:t>
        <a:bodyPr/>
        <a:lstStyle/>
        <a:p>
          <a:endParaRPr lang="en-GB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EC7375-3EB4-514F-9102-D38707D7E82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I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Analysis: </a:t>
          </a:r>
        </a:p>
        <a:p>
          <a:r>
            <a:rPr lang="en-I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Cleaning Steps </a:t>
          </a:r>
        </a:p>
        <a:p>
          <a:r>
            <a:rPr lang="en-I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Manipulation Steps</a:t>
          </a:r>
        </a:p>
        <a:p>
          <a:r>
            <a:rPr lang="en-I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Univariate Analysis  Steps</a:t>
          </a:r>
        </a:p>
        <a:p>
          <a:r>
            <a:rPr lang="en-I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Bivariate Analysis  Steps </a:t>
          </a:r>
        </a:p>
        <a:p>
          <a:r>
            <a:rPr lang="en-I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 Variate Analysis steps</a:t>
          </a:r>
          <a:endParaRPr lang="en-GB" sz="16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43A480-2024-534E-9D16-FB16511CD401}" type="parTrans" cxnId="{3282978D-1B09-E34F-91FA-8C3E437F307D}">
      <dgm:prSet/>
      <dgm:spPr/>
      <dgm:t>
        <a:bodyPr/>
        <a:lstStyle/>
        <a:p>
          <a:endParaRPr lang="en-GB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090F9E-6C2E-974E-9FA9-7A31C091B9AF}" type="sibTrans" cxnId="{3282978D-1B09-E34F-91FA-8C3E437F307D}">
      <dgm:prSet custT="1"/>
      <dgm:spPr/>
      <dgm:t>
        <a:bodyPr/>
        <a:lstStyle/>
        <a:p>
          <a:endParaRPr lang="en-GB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4372CC-65B5-7A48-A69A-E283D25DB831}">
      <dgm:prSet phldrT="[Text]" custT="1"/>
      <dgm:spPr>
        <a:solidFill>
          <a:srgbClr val="FF0000"/>
        </a:solidFill>
      </dgm:spPr>
      <dgm:t>
        <a:bodyPr/>
        <a:lstStyle/>
        <a:p>
          <a:r>
            <a: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  <a:p>
          <a:r>
            <a: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Business Problem</a:t>
          </a:r>
        </a:p>
        <a:p>
          <a:r>
            <a: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 of the Project</a:t>
          </a:r>
        </a:p>
        <a:p>
          <a:r>
            <a: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Tools used</a:t>
          </a:r>
        </a:p>
        <a:p>
          <a:r>
            <a: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 Scraping – Details (Websites, Processor followed by us) </a:t>
          </a:r>
        </a:p>
        <a:p>
          <a:r>
            <a: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Summary of the Data</a:t>
          </a:r>
          <a:endParaRPr lang="en-GB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2F0AE6-E410-F743-A787-4FD4C60C1D13}" type="parTrans" cxnId="{B9631F7C-E76B-1F42-A21D-74A66A6EB8DD}">
      <dgm:prSet/>
      <dgm:spPr/>
      <dgm:t>
        <a:bodyPr/>
        <a:lstStyle/>
        <a:p>
          <a:endParaRPr lang="en-GB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9A1FAF-51B8-F740-A721-C4ACA76D8EBD}" type="sibTrans" cxnId="{B9631F7C-E76B-1F42-A21D-74A66A6EB8DD}">
      <dgm:prSet custT="1"/>
      <dgm:spPr/>
      <dgm:t>
        <a:bodyPr/>
        <a:lstStyle/>
        <a:p>
          <a:endParaRPr lang="en-GB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603D74-81BB-774A-AE0E-804CCE63A07C}" type="pres">
      <dgm:prSet presAssocID="{15F7922D-EFE0-C048-B4C8-1A133FCE1CF8}" presName="Name0" presStyleCnt="0">
        <dgm:presLayoutVars>
          <dgm:dir/>
          <dgm:resizeHandles val="exact"/>
        </dgm:presLayoutVars>
      </dgm:prSet>
      <dgm:spPr/>
    </dgm:pt>
    <dgm:pt modelId="{A4D37FCB-03A8-B248-8389-DCB6222B31FA}" type="pres">
      <dgm:prSet presAssocID="{534372CC-65B5-7A48-A69A-E283D25DB831}" presName="node" presStyleLbl="node1" presStyleIdx="0" presStyleCnt="3" custScaleX="215136" custScaleY="122395" custLinFactNeighborX="15844" custLinFactNeighborY="-72803">
        <dgm:presLayoutVars>
          <dgm:bulletEnabled val="1"/>
        </dgm:presLayoutVars>
      </dgm:prSet>
      <dgm:spPr/>
    </dgm:pt>
    <dgm:pt modelId="{99B668FD-5A29-264E-B7F1-D3DD4FDB8D47}" type="pres">
      <dgm:prSet presAssocID="{4C9A1FAF-51B8-F740-A721-C4ACA76D8EBD}" presName="sibTrans" presStyleLbl="sibTrans2D1" presStyleIdx="0" presStyleCnt="2" custScaleX="43235" custScaleY="120831"/>
      <dgm:spPr/>
    </dgm:pt>
    <dgm:pt modelId="{90904B76-A221-6442-B534-0CEC28D9ADAE}" type="pres">
      <dgm:prSet presAssocID="{4C9A1FAF-51B8-F740-A721-C4ACA76D8EBD}" presName="connectorText" presStyleLbl="sibTrans2D1" presStyleIdx="0" presStyleCnt="2"/>
      <dgm:spPr/>
    </dgm:pt>
    <dgm:pt modelId="{B0BF3DEB-D800-554F-BE5A-D273081C4F8D}" type="pres">
      <dgm:prSet presAssocID="{7BEC7375-3EB4-514F-9102-D38707D7E825}" presName="node" presStyleLbl="node1" presStyleIdx="1" presStyleCnt="3" custAng="0" custScaleX="170027" custScaleY="122395" custLinFactX="200000" custLinFactNeighborX="214956" custLinFactNeighborY="-73582">
        <dgm:presLayoutVars>
          <dgm:bulletEnabled val="1"/>
        </dgm:presLayoutVars>
      </dgm:prSet>
      <dgm:spPr/>
    </dgm:pt>
    <dgm:pt modelId="{6424F597-23D0-BF48-878F-C2D886B4BABB}" type="pres">
      <dgm:prSet presAssocID="{31090F9E-6C2E-974E-9FA9-7A31C091B9AF}" presName="sibTrans" presStyleLbl="sibTrans2D1" presStyleIdx="1" presStyleCnt="2" custAng="2213962" custScaleX="251891" custScaleY="256942" custLinFactX="100000" custLinFactY="100000" custLinFactNeighborX="147295" custLinFactNeighborY="107902"/>
      <dgm:spPr>
        <a:prstGeom prst="bentArrow">
          <a:avLst/>
        </a:prstGeom>
      </dgm:spPr>
    </dgm:pt>
    <dgm:pt modelId="{40087D7E-A3EF-2146-B1D3-CD6755AD5BE8}" type="pres">
      <dgm:prSet presAssocID="{31090F9E-6C2E-974E-9FA9-7A31C091B9AF}" presName="connectorText" presStyleLbl="sibTrans2D1" presStyleIdx="1" presStyleCnt="2"/>
      <dgm:spPr/>
    </dgm:pt>
    <dgm:pt modelId="{4B6EE578-3E73-D44D-8A8A-889C3180C652}" type="pres">
      <dgm:prSet presAssocID="{CB41D096-C609-7545-8724-3797FF3A0A4C}" presName="node" presStyleLbl="node1" presStyleIdx="2" presStyleCnt="3" custScaleX="210285" custScaleY="118954" custLinFactX="-200000" custLinFactNeighborX="-205174" custLinFactNeighborY="72978">
        <dgm:presLayoutVars>
          <dgm:bulletEnabled val="1"/>
        </dgm:presLayoutVars>
      </dgm:prSet>
      <dgm:spPr/>
    </dgm:pt>
  </dgm:ptLst>
  <dgm:cxnLst>
    <dgm:cxn modelId="{71526722-FD87-CE40-815C-D6834F4CB773}" type="presOf" srcId="{31090F9E-6C2E-974E-9FA9-7A31C091B9AF}" destId="{6424F597-23D0-BF48-878F-C2D886B4BABB}" srcOrd="0" destOrd="0" presId="urn:microsoft.com/office/officeart/2005/8/layout/process1"/>
    <dgm:cxn modelId="{88897D5D-710E-AD4F-8736-2CADB0CE699A}" type="presOf" srcId="{31090F9E-6C2E-974E-9FA9-7A31C091B9AF}" destId="{40087D7E-A3EF-2146-B1D3-CD6755AD5BE8}" srcOrd="1" destOrd="0" presId="urn:microsoft.com/office/officeart/2005/8/layout/process1"/>
    <dgm:cxn modelId="{54CFA043-C310-5748-9321-4B2D5FAA85DB}" type="presOf" srcId="{4C9A1FAF-51B8-F740-A721-C4ACA76D8EBD}" destId="{99B668FD-5A29-264E-B7F1-D3DD4FDB8D47}" srcOrd="0" destOrd="0" presId="urn:microsoft.com/office/officeart/2005/8/layout/process1"/>
    <dgm:cxn modelId="{FBB5B74B-0875-674C-BCF9-E9E7F8FF18CA}" type="presOf" srcId="{15F7922D-EFE0-C048-B4C8-1A133FCE1CF8}" destId="{30603D74-81BB-774A-AE0E-804CCE63A07C}" srcOrd="0" destOrd="0" presId="urn:microsoft.com/office/officeart/2005/8/layout/process1"/>
    <dgm:cxn modelId="{A0F85E55-6654-FF41-B56B-8AA3FFC02A68}" type="presOf" srcId="{7BEC7375-3EB4-514F-9102-D38707D7E825}" destId="{B0BF3DEB-D800-554F-BE5A-D273081C4F8D}" srcOrd="0" destOrd="0" presId="urn:microsoft.com/office/officeart/2005/8/layout/process1"/>
    <dgm:cxn modelId="{B9631F7C-E76B-1F42-A21D-74A66A6EB8DD}" srcId="{15F7922D-EFE0-C048-B4C8-1A133FCE1CF8}" destId="{534372CC-65B5-7A48-A69A-E283D25DB831}" srcOrd="0" destOrd="0" parTransId="{102F0AE6-E410-F743-A787-4FD4C60C1D13}" sibTransId="{4C9A1FAF-51B8-F740-A721-C4ACA76D8EBD}"/>
    <dgm:cxn modelId="{3282978D-1B09-E34F-91FA-8C3E437F307D}" srcId="{15F7922D-EFE0-C048-B4C8-1A133FCE1CF8}" destId="{7BEC7375-3EB4-514F-9102-D38707D7E825}" srcOrd="1" destOrd="0" parTransId="{4343A480-2024-534E-9D16-FB16511CD401}" sibTransId="{31090F9E-6C2E-974E-9FA9-7A31C091B9AF}"/>
    <dgm:cxn modelId="{A727DA9D-0FAF-6144-92D5-681CCF3291A2}" type="presOf" srcId="{534372CC-65B5-7A48-A69A-E283D25DB831}" destId="{A4D37FCB-03A8-B248-8389-DCB6222B31FA}" srcOrd="0" destOrd="0" presId="urn:microsoft.com/office/officeart/2005/8/layout/process1"/>
    <dgm:cxn modelId="{51E664A3-B340-D349-A824-7EE4AFB79ABD}" type="presOf" srcId="{4C9A1FAF-51B8-F740-A721-C4ACA76D8EBD}" destId="{90904B76-A221-6442-B534-0CEC28D9ADAE}" srcOrd="1" destOrd="0" presId="urn:microsoft.com/office/officeart/2005/8/layout/process1"/>
    <dgm:cxn modelId="{4A7C95BF-BDC5-5946-8B83-A3557EDAC044}" type="presOf" srcId="{CB41D096-C609-7545-8724-3797FF3A0A4C}" destId="{4B6EE578-3E73-D44D-8A8A-889C3180C652}" srcOrd="0" destOrd="0" presId="urn:microsoft.com/office/officeart/2005/8/layout/process1"/>
    <dgm:cxn modelId="{F369B9D0-CBDB-BC46-9DE0-90769E8D0DAE}" srcId="{15F7922D-EFE0-C048-B4C8-1A133FCE1CF8}" destId="{CB41D096-C609-7545-8724-3797FF3A0A4C}" srcOrd="2" destOrd="0" parTransId="{B889ABF2-35D1-044F-AFFD-F66D50FE82C1}" sibTransId="{FD1AFC82-A48E-EE42-9A27-9BEC61023706}"/>
    <dgm:cxn modelId="{643AC1C4-82C8-4B4A-A54B-69C68F73F1B5}" type="presParOf" srcId="{30603D74-81BB-774A-AE0E-804CCE63A07C}" destId="{A4D37FCB-03A8-B248-8389-DCB6222B31FA}" srcOrd="0" destOrd="0" presId="urn:microsoft.com/office/officeart/2005/8/layout/process1"/>
    <dgm:cxn modelId="{FC1A447B-0E5F-CE4A-8CD5-C098A1C46B61}" type="presParOf" srcId="{30603D74-81BB-774A-AE0E-804CCE63A07C}" destId="{99B668FD-5A29-264E-B7F1-D3DD4FDB8D47}" srcOrd="1" destOrd="0" presId="urn:microsoft.com/office/officeart/2005/8/layout/process1"/>
    <dgm:cxn modelId="{5605CC5E-4CD0-6643-BAC4-CCEC25ED86E6}" type="presParOf" srcId="{99B668FD-5A29-264E-B7F1-D3DD4FDB8D47}" destId="{90904B76-A221-6442-B534-0CEC28D9ADAE}" srcOrd="0" destOrd="0" presId="urn:microsoft.com/office/officeart/2005/8/layout/process1"/>
    <dgm:cxn modelId="{48147E0A-CBE8-7744-BB26-7FDB9253E448}" type="presParOf" srcId="{30603D74-81BB-774A-AE0E-804CCE63A07C}" destId="{B0BF3DEB-D800-554F-BE5A-D273081C4F8D}" srcOrd="2" destOrd="0" presId="urn:microsoft.com/office/officeart/2005/8/layout/process1"/>
    <dgm:cxn modelId="{28F4D9C5-1C52-784A-8FE0-C30C19BB81DC}" type="presParOf" srcId="{30603D74-81BB-774A-AE0E-804CCE63A07C}" destId="{6424F597-23D0-BF48-878F-C2D886B4BABB}" srcOrd="3" destOrd="0" presId="urn:microsoft.com/office/officeart/2005/8/layout/process1"/>
    <dgm:cxn modelId="{0B7B1E5C-A234-7943-B9DB-BEDE54574276}" type="presParOf" srcId="{6424F597-23D0-BF48-878F-C2D886B4BABB}" destId="{40087D7E-A3EF-2146-B1D3-CD6755AD5BE8}" srcOrd="0" destOrd="0" presId="urn:microsoft.com/office/officeart/2005/8/layout/process1"/>
    <dgm:cxn modelId="{7C602AB2-1D39-AB4C-950A-209E0914B4FC}" type="presParOf" srcId="{30603D74-81BB-774A-AE0E-804CCE63A07C}" destId="{4B6EE578-3E73-D44D-8A8A-889C3180C652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37FCB-03A8-B248-8389-DCB6222B31FA}">
      <dsp:nvSpPr>
        <dsp:cNvPr id="0" name=""/>
        <dsp:cNvSpPr/>
      </dsp:nvSpPr>
      <dsp:spPr>
        <a:xfrm>
          <a:off x="274245" y="0"/>
          <a:ext cx="3876826" cy="2618487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Business Problem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Objective of the Project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Tools used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 Scraping – Details (Websites, Processor followed by us)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Summary of the Data</a:t>
          </a:r>
          <a:endParaRPr lang="en-GB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0938" y="76693"/>
        <a:ext cx="3723440" cy="2465101"/>
      </dsp:txXfrm>
    </dsp:sp>
    <dsp:sp modelId="{99B668FD-5A29-264E-B7F1-D3DD4FDB8D47}">
      <dsp:nvSpPr>
        <dsp:cNvPr id="0" name=""/>
        <dsp:cNvSpPr/>
      </dsp:nvSpPr>
      <dsp:spPr>
        <a:xfrm>
          <a:off x="6023411" y="1039244"/>
          <a:ext cx="1071450" cy="539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23411" y="1147244"/>
        <a:ext cx="909450" cy="323999"/>
      </dsp:txXfrm>
    </dsp:sp>
    <dsp:sp modelId="{B0BF3DEB-D800-554F-BE5A-D273081C4F8D}">
      <dsp:nvSpPr>
        <dsp:cNvPr id="0" name=""/>
        <dsp:cNvSpPr/>
      </dsp:nvSpPr>
      <dsp:spPr>
        <a:xfrm>
          <a:off x="8826926" y="0"/>
          <a:ext cx="3063946" cy="2618487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Cleaning Steps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Manipulation Steps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Univariate Analysis  Steps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Bivariate Analysis  Steps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Multi Variate Analysis steps</a:t>
          </a:r>
          <a:endParaRPr lang="en-GB" sz="1600" kern="1200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03619" y="76693"/>
        <a:ext cx="2910560" cy="2465101"/>
      </dsp:txXfrm>
    </dsp:sp>
    <dsp:sp modelId="{6424F597-23D0-BF48-878F-C2D886B4BABB}">
      <dsp:nvSpPr>
        <dsp:cNvPr id="0" name=""/>
        <dsp:cNvSpPr/>
      </dsp:nvSpPr>
      <dsp:spPr>
        <a:xfrm rot="10842578">
          <a:off x="9106490" y="3158695"/>
          <a:ext cx="1640449" cy="1148286"/>
        </a:xfrm>
        <a:prstGeom prst="bent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9450963" y="3390485"/>
        <a:ext cx="1295963" cy="688972"/>
      </dsp:txXfrm>
    </dsp:sp>
    <dsp:sp modelId="{4B6EE578-3E73-D44D-8A8A-889C3180C652}">
      <dsp:nvSpPr>
        <dsp:cNvPr id="0" name=""/>
        <dsp:cNvSpPr/>
      </dsp:nvSpPr>
      <dsp:spPr>
        <a:xfrm>
          <a:off x="4201296" y="3155604"/>
          <a:ext cx="3789410" cy="2544871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 (Key finding overall)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Your Experience/Challenges working on Web Scraping – Data Analysis Project.</a:t>
          </a:r>
          <a:endParaRPr lang="en-GB" sz="1600" kern="12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75833" y="3230141"/>
        <a:ext cx="3640336" cy="2395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9:03:44.1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491 506 24575,'2'-77'0,"-1"0"0,1 0 0,-1 0 0,-7-35 0,-26 33 0,-44 72 0,-27 34 0,7 5 0,-4 8 0,30-3 0,56-24 0,14-8 0,47-3 0,12 5 0,32 6 0,-17 4 0,-23-1 0,-27-8 0,-14-5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30T19:03:47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1345 525 24575,'135'-35'0,"-19"5"0,18-4 0,4 3 0,13-2 0,8 0 0,-21 5 0,5 0 0,4 1 0,0 1 0,4 0 0,2 2 0,0 0 0,-3 3-246,-9 2 0,0 1 0,-4 2 0,-8 1-82,2 1 0,-7 2 0,-10 2 638,9-1 1,-18 4-311,-3 5 328,-93 2-328,-20 0 0,-30 0 0,-3 0 983,-41 6-947,-44 14-36,34-1 0,-8 4 0,-31 9 0,-11 6-328,28-8 0,-7 3 0,-1 0 317,-7 2 1,-3 1-1,1 0 11,2-2 0,0 0 0,4-1 0,12-4 0,3-1 0,7-2 0,-17 5 0,10-2 0,29-6 0,9-2 0,-15 7 0,48-13 0,34-13 983,114-26-950,23-7-33,-17 6 0,7-1 0,-14-1 0,-2 0 0,-2-1 0,-4 0 0,-10 0 0,-4-1 0,60-25 0,-26 8 0,-26 7 0,-22 9 0,-21 8 0,-16 7 0,-11 3 0,-10 1 0,-9 1 0,-28 1 0,-29 5 0,-82 2 0,32 1 0,-11 2 0,15 0 0,-5 1 0,-5 2-275,-15 1 0,-4 3 0,-1 1 275,-5 4 0,-1 2 0,3 3 0,8 2 0,3 2 0,3 1 0,15 0 0,2 0 0,7 1 0,-15 6 0,11 0 0,-27 11 0,66-18 0,45-13 0,24-8 0,25-2 825,-6 0-825,15-3 0,-3-5 0,23-6 0,47-6 0,-34 9 0,5 0 0,8 1 0,1 0 0,-3 1 0,-3 1 0,43-6 0,-45 5 0,-38 1 0,-29 5 0,-70 23 0,0 0 0,-79 23 0,-10-3 0,45-13 0,-7 0 0,-22 4 0,-4-1 0,2 0 0,3 0 0,14-4 0,7-3 0,-42 3 0,75-15 0,41-10 0,23-1 0,116 4 0,-29 11 0,10 6 0,59 11 0,12 6 0,-54-8 0,1 2 0,-3 2 0,44 17 0,-8 0 0,-30-11 0,-10-4 0,18 10 0,-58-22 0,-50-17 0,-147 0 0,52-3 0,-11 0 0,-3 0 0,-10-1 0,1 1 0,-45 3 0,0 0 0,2-1 0,4 1 0,28 0 0,9-1 0,22 0 0,11-2 0,-4 1 0,55-5 0,39 0 0,33 0 0,19 0 0,9 0 0,-10 4 0,-16 0 0,-24 0 0,-7-1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Umeshchandra2119" TargetMode="External"/><Relationship Id="rId3" Type="http://schemas.openxmlformats.org/officeDocument/2006/relationships/hyperlink" Target="http://www.linkedin.com/in/bhavani-chary-chityala/" TargetMode="External"/><Relationship Id="rId7" Type="http://schemas.openxmlformats.org/officeDocument/2006/relationships/hyperlink" Target="http://www.linkedin.com/in/umesh-chandra-bathul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kshay1023" TargetMode="External"/><Relationship Id="rId5" Type="http://schemas.openxmlformats.org/officeDocument/2006/relationships/hyperlink" Target="https://www.linkedin.com/in/akshay-kumar-reddy-725443230" TargetMode="External"/><Relationship Id="rId4" Type="http://schemas.openxmlformats.org/officeDocument/2006/relationships/hyperlink" Target="https://github.com/chityala-bhavani-char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365" y="-77117"/>
            <a:ext cx="12250729" cy="69351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9525A2-FA82-8311-3C11-11C52CF94A73}"/>
              </a:ext>
            </a:extLst>
          </p:cNvPr>
          <p:cNvSpPr txBox="1"/>
          <p:nvPr/>
        </p:nvSpPr>
        <p:spPr>
          <a:xfrm>
            <a:off x="8227300" y="5617500"/>
            <a:ext cx="2839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 BHAVANI CHARY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AKSHAY KUMAR REDDY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UMESH CHANDRA</a:t>
            </a:r>
          </a:p>
        </p:txBody>
      </p:sp>
      <p:sp>
        <p:nvSpPr>
          <p:cNvPr id="2" name="Google Shape;99;p1">
            <a:extLst>
              <a:ext uri="{FF2B5EF4-FFF2-40B4-BE49-F238E27FC236}">
                <a16:creationId xmlns:a16="http://schemas.microsoft.com/office/drawing/2014/main" id="{5E70FE91-91C2-5DBE-1144-0F5909E24976}"/>
              </a:ext>
            </a:extLst>
          </p:cNvPr>
          <p:cNvSpPr txBox="1"/>
          <p:nvPr/>
        </p:nvSpPr>
        <p:spPr>
          <a:xfrm>
            <a:off x="1757820" y="4984246"/>
            <a:ext cx="96997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IN" sz="2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Title: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Web Scrapping on “Used cars analysis on Area wise and all over India"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D6698E3-CF24-C287-F6A9-D9A0EE2EF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824" t="-2" r="23336" b="-1893"/>
          <a:stretch>
            <a:fillRect/>
          </a:stretch>
        </p:blipFill>
        <p:spPr>
          <a:xfrm>
            <a:off x="4787189" y="3547079"/>
            <a:ext cx="2498981" cy="1329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0F3DCA-71F4-5551-7079-67B81966A1C5}"/>
              </a:ext>
            </a:extLst>
          </p:cNvPr>
          <p:cNvSpPr txBox="1"/>
          <p:nvPr/>
        </p:nvSpPr>
        <p:spPr>
          <a:xfrm>
            <a:off x="11655846" y="63457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D56BD-06B6-6609-5457-A3E82039B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C4E2-5D83-63A9-E06B-A11A69350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E76FE5-92B3-EEFE-221A-EA1F45EE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2184"/>
            <a:ext cx="5780566" cy="447363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3AF215-49B3-6142-F2AD-D2A2916FDD5C}"/>
              </a:ext>
            </a:extLst>
          </p:cNvPr>
          <p:cNvSpPr txBox="1">
            <a:spLocks/>
          </p:cNvSpPr>
          <p:nvPr/>
        </p:nvSpPr>
        <p:spPr>
          <a:xfrm>
            <a:off x="550461" y="1320020"/>
            <a:ext cx="5492291" cy="4351338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is the process of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extracting structured data from websites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analysis and decision-making.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platforms like Cars24 generate large volumes of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market data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are not always available in downloadable formats.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data collection from such platforms is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time-consuming, error-prone, and inefficient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enables analysts to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large datasets quickly and consistently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online marketplaces.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Scraped data can include key attributes such as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price, fuel type, location, mileage, and manufacturing year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collected data forms the foundation for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statistical evaluation.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web-scraped data supports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area-wise and India-wide analysis of used car pricing trends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98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FA633-5C63-5C7D-61FE-C04F96612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3CE3-A667-80FE-D446-18674B291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5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1F7681-25FF-BF53-E5D8-92F853D8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6" y="1075038"/>
            <a:ext cx="6998291" cy="4757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95882E-02E3-316D-7D6A-B6ACC1B3B867}"/>
              </a:ext>
            </a:extLst>
          </p:cNvPr>
          <p:cNvSpPr txBox="1"/>
          <p:nvPr/>
        </p:nvSpPr>
        <p:spPr>
          <a:xfrm>
            <a:off x="7040824" y="1696084"/>
            <a:ext cx="52078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&lt;class '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pandas.DataFrame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'&gt;</a:t>
            </a:r>
          </a:p>
          <a:p>
            <a:pPr algn="l" latinLnBrk="1">
              <a:buNone/>
            </a:pP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RangeIndex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3180 entries, 0 to 3179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columns (total 9 columns):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#   Column             		Non-Null Count 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---  ------            		 --------------  -----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  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year_manufactured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		3180 non-null   str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  brand              		3180 non-null   str  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  model              		3180 non-null   str  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  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km_travel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		3180 non-null   int64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   fuel               		3180 non-null   str  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   transmission       		3180 non-null   str  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   state              		3180 non-null   str  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7  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emi_per_month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		3180 non-null   float64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  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price_of_car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		3180 non-null   float64</a:t>
            </a:r>
          </a:p>
          <a:p>
            <a:pPr algn="l" latinLnBrk="1">
              <a:buNone/>
            </a:pP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dtypes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int64(4), str(5)</a:t>
            </a:r>
          </a:p>
          <a:p>
            <a:pPr algn="l" latinLnBrk="1">
              <a:buNone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usage: 325.3 KB</a:t>
            </a:r>
          </a:p>
        </p:txBody>
      </p:sp>
    </p:spTree>
    <p:extLst>
      <p:ext uri="{BB962C8B-B14F-4D97-AF65-F5344CB8AC3E}">
        <p14:creationId xmlns:p14="http://schemas.microsoft.com/office/powerpoint/2010/main" val="392272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CB56D-6CA5-DA38-8907-E8B3C802D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AB8BC-3A51-00D6-2876-75143F41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ning Steps: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2AC80-78EB-3645-134A-8D8807DEB8F8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Mastering the Art of Data Cleaning in Python - KDnuggets">
            <a:extLst>
              <a:ext uri="{FF2B5EF4-FFF2-40B4-BE49-F238E27FC236}">
                <a16:creationId xmlns:a16="http://schemas.microsoft.com/office/drawing/2014/main" id="{D33D95CD-DF74-6BE8-406B-4B165936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48"/>
          <a:stretch>
            <a:fillRect/>
          </a:stretch>
        </p:blipFill>
        <p:spPr>
          <a:xfrm>
            <a:off x="251813" y="1009526"/>
            <a:ext cx="5730382" cy="57803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790FBA-056D-4F8E-D5A7-025A161849F8}"/>
                  </a:ext>
                </a:extLst>
              </p14:cNvPr>
              <p14:cNvContentPartPr/>
              <p14:nvPr/>
            </p14:nvContentPartPr>
            <p14:xfrm>
              <a:off x="2896083" y="1064102"/>
              <a:ext cx="179280" cy="18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790FBA-056D-4F8E-D5A7-025A161849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3083" y="1001102"/>
                <a:ext cx="3049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798187-6D34-4BCB-D347-E32454716431}"/>
                  </a:ext>
                </a:extLst>
              </p14:cNvPr>
              <p14:cNvContentPartPr/>
              <p14:nvPr/>
            </p14:nvContentPartPr>
            <p14:xfrm>
              <a:off x="8197" y="1135850"/>
              <a:ext cx="1662003" cy="46756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798187-6D34-4BCB-D347-E324547164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4812" y="1072812"/>
                <a:ext cx="1787661" cy="593277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5B2C4FA-D157-F595-CB5A-11AF041C4FEC}"/>
              </a:ext>
            </a:extLst>
          </p:cNvPr>
          <p:cNvSpPr txBox="1"/>
          <p:nvPr/>
        </p:nvSpPr>
        <p:spPr>
          <a:xfrm>
            <a:off x="5982195" y="1174065"/>
            <a:ext cx="6224530" cy="481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and Inspecting Data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the Cars24 dataset and examined its structure, column names, data types, and basic statistics to understand the data quality.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Irrelevant Columns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unnecessary or non-informative columns that did not contribute to price analysis or regional insights.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Duplicate Records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for duplicate car listings and ensured that duplicate entries did not affect the analysis results.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 Conversion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columns such as price, kilometres travelled, EMI, and year of manufacture into appropriate numerical formats for accurate analysis.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Data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missing values and handled them appropriately to avoid distortion in statistical calculations and visualizations.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Outliers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Detected extreme price values and high-mileage vehicles; used median-based interpretation and visual analysis to minimize outlier impact.</a:t>
            </a:r>
          </a:p>
        </p:txBody>
      </p:sp>
    </p:spTree>
    <p:extLst>
      <p:ext uri="{BB962C8B-B14F-4D97-AF65-F5344CB8AC3E}">
        <p14:creationId xmlns:p14="http://schemas.microsoft.com/office/powerpoint/2010/main" val="49579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30FA-99E2-1C45-EC72-3A1165D86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6D048-D7FB-DCC2-EFBC-1E5F35EB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7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 Dataset &amp;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checking data structure: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FD8F3-8A42-94EB-2FB8-4090EE68234A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C8BEA-728A-5EB5-9740-8E3E115D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60" y="885958"/>
            <a:ext cx="9600279" cy="527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80BE2-529B-C094-8837-53FF5C9D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E9D3-231D-DD01-F17C-E57AC64B5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37927"/>
            <a:ext cx="9144000" cy="1582145"/>
          </a:xfrm>
        </p:spPr>
        <p:txBody>
          <a:bodyPr>
            <a:normAutofit/>
          </a:bodyPr>
          <a:lstStyle/>
          <a:p>
            <a:r>
              <a:rPr lang="en-US" sz="10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Data </a:t>
            </a:r>
            <a:r>
              <a:rPr lang="en-US" sz="10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0891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E69CB-B1EB-F77A-4F91-9E5501BD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DE3B2-7F59-4A96-A7F0-6CE4D840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989" y="-37070"/>
            <a:ext cx="5884945" cy="970559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UNIVARIATE 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91E7F-BC54-BD88-2B5B-22BCA86D383A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DDA8F-9984-360D-CEA8-ED435829EB1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" y="686665"/>
            <a:ext cx="5601167" cy="4581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1BD2F-C39F-2E17-5E3C-6E715418BD2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13" y="0"/>
            <a:ext cx="5748486" cy="42757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CD8927-AE34-8532-E109-3BCB41401E86}"/>
              </a:ext>
            </a:extLst>
          </p:cNvPr>
          <p:cNvSpPr txBox="1"/>
          <p:nvPr/>
        </p:nvSpPr>
        <p:spPr>
          <a:xfrm>
            <a:off x="454968" y="5097116"/>
            <a:ext cx="61242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- (</a:t>
            </a:r>
            <a:r>
              <a:rPr lang="en-I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price_of_car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Affordable segment dominates: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Majority of cars are priced in the lower to mid-range, with most values below ₹10 lakh.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Presence of luxury vehicles: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 long right tail and several high-end outliers (up to ₹80+ lakh) indicate a small luxury segment.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Highly skewed distribution: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Very high skewness and kurtosis confirm prices are non-uniform and outlier-driven, not normally distributed.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D0D29-FF9D-8A30-953D-7A5D747A9319}"/>
              </a:ext>
            </a:extLst>
          </p:cNvPr>
          <p:cNvSpPr txBox="1"/>
          <p:nvPr/>
        </p:nvSpPr>
        <p:spPr>
          <a:xfrm>
            <a:off x="6739564" y="4275718"/>
            <a:ext cx="54436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- 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year_manufacture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Used-car dominant inventory: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Most cars are 4–10 years old, with the highest concentration around 6–8 years, indicating a mature and stable used-car market.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Well-balanced age distribution: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Nearly symmetric distribution with very low skewness, showing no bias toward extremely new or very old vehicles.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 and reliable data: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Age ranges from 0 to 14 years with no extreme outliers, reflecting controlled data quality.</a:t>
            </a:r>
          </a:p>
        </p:txBody>
      </p:sp>
    </p:spTree>
    <p:extLst>
      <p:ext uri="{BB962C8B-B14F-4D97-AF65-F5344CB8AC3E}">
        <p14:creationId xmlns:p14="http://schemas.microsoft.com/office/powerpoint/2010/main" val="1992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3D0DB-DE86-4DDC-4A24-10FF64953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D05A42-73F7-FAB1-6BAC-E02CF0BC302A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EF34B-E996-CF04-21CC-77152649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749"/>
            <a:ext cx="8579802" cy="6007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001C0-A976-0FAF-6DDD-0BD30FB37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625" y="4034480"/>
            <a:ext cx="2502928" cy="2419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1F989D-C126-0DA4-8504-BFEDCD59F0A5}"/>
              </a:ext>
            </a:extLst>
          </p:cNvPr>
          <p:cNvSpPr txBox="1"/>
          <p:nvPr/>
        </p:nvSpPr>
        <p:spPr>
          <a:xfrm>
            <a:off x="8506359" y="1866817"/>
            <a:ext cx="3722712" cy="365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00"/>
              </a:spcAft>
              <a:buNone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Maruti and Hyundai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clearly dominate the dataset with the highest car counts.</a:t>
            </a:r>
          </a:p>
          <a:p>
            <a:pPr algn="l"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single car model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overwhelmingly dominates among the top 10 models.</a:t>
            </a:r>
          </a:p>
          <a:p>
            <a:pPr algn="l"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Petrol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most common fuel type, with Diesel far behind and others negligible.</a:t>
            </a:r>
          </a:p>
          <a:p>
            <a:pPr algn="l"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transmission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cars clearly dominate the dataset, accounting for about 77% of all vehicles, while 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cars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make up only around 23%.</a:t>
            </a:r>
          </a:p>
          <a:p>
            <a:pPr algn="l"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 registrations are concentrated in a few RTOs, especially 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Maharashtra and Karnataka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2305583-932E-BEA5-C1DC-206D03577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988" y="-37070"/>
            <a:ext cx="5697658" cy="970559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UNIVARIATE 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80798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EBE57-88CD-6F37-A155-8FAF919FD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9850-A080-F445-47BF-2D9DF205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05"/>
            <a:ext cx="5210978" cy="57994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BIVARIATE 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08BC6-E006-DB86-8A04-AC5E4110F62B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C70310-E781-11BE-0195-C51468C5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6" r="23843"/>
          <a:stretch>
            <a:fillRect/>
          </a:stretch>
        </p:blipFill>
        <p:spPr>
          <a:xfrm>
            <a:off x="4788243" y="493773"/>
            <a:ext cx="3929449" cy="6068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F7F24F-C532-B2F4-F4C1-F584E32B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6" r="27411"/>
          <a:stretch>
            <a:fillRect/>
          </a:stretch>
        </p:blipFill>
        <p:spPr>
          <a:xfrm>
            <a:off x="67962" y="1393608"/>
            <a:ext cx="4720281" cy="4070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EE8AC-9033-57D1-3EAB-0CB53C2B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09" r="46413"/>
          <a:stretch>
            <a:fillRect/>
          </a:stretch>
        </p:blipFill>
        <p:spPr>
          <a:xfrm>
            <a:off x="8696068" y="485781"/>
            <a:ext cx="3305432" cy="58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0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48124-0FA9-9BEA-6E5B-0FC10E20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4756F1-781A-CBBA-14A5-3D5032FB1F25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CAD918-7A08-3E64-826B-7968EFF8B787}"/>
              </a:ext>
            </a:extLst>
          </p:cNvPr>
          <p:cNvSpPr txBox="1"/>
          <p:nvPr/>
        </p:nvSpPr>
        <p:spPr>
          <a:xfrm>
            <a:off x="6674589" y="2139609"/>
            <a:ext cx="5517411" cy="240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56"/>
              </a:spcBef>
              <a:spcAft>
                <a:spcPts val="1008"/>
              </a:spcAft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1) Num vs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 - Visualization</a:t>
            </a:r>
          </a:p>
          <a:p>
            <a:pPr>
              <a:spcBef>
                <a:spcPts val="756"/>
              </a:spcBef>
              <a:spcAft>
                <a:spcPts val="1008"/>
              </a:spcAft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Jointplot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[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km_travel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price_of_car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l">
              <a:spcBef>
                <a:spcPts val="756"/>
              </a:spcBef>
              <a:spcAft>
                <a:spcPts val="1008"/>
              </a:spcAft>
              <a:buNone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 price and </a:t>
            </a:r>
            <a:r>
              <a:rPr lang="en-IN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show a weak inverse relationship, confirming mileage-related depreciation.</a:t>
            </a:r>
          </a:p>
          <a:p>
            <a:pPr algn="l"/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High-priced vehicles are concentrated at lower mileage levels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premium cars retain value when usage is limited.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A27508-AFDA-EBB7-6D82-D95AFCFC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855637"/>
            <a:ext cx="5676900" cy="53848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65F9F00-028D-5AB6-AC06-2B037F57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905"/>
            <a:ext cx="5563518" cy="57994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BIVARIATE 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2509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F9D38-3FEB-C80D-FD78-36CE7595B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0F5591-740C-D354-9390-A68CFDA2F970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BF85F-DC2E-BA79-EA41-8DDB99F4A5C0}"/>
              </a:ext>
            </a:extLst>
          </p:cNvPr>
          <p:cNvSpPr txBox="1"/>
          <p:nvPr/>
        </p:nvSpPr>
        <p:spPr>
          <a:xfrm>
            <a:off x="6674589" y="1490429"/>
            <a:ext cx="5517411" cy="4775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56"/>
              </a:spcBef>
              <a:spcAft>
                <a:spcPts val="1008"/>
              </a:spcAft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Num vs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Visualization</a:t>
            </a:r>
          </a:p>
          <a:p>
            <a:pPr>
              <a:spcBef>
                <a:spcPts val="756"/>
              </a:spcBef>
              <a:spcAft>
                <a:spcPts val="1008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Bar Plot - [state vs average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price_of_car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</a:p>
          <a:p>
            <a:pPr>
              <a:spcBef>
                <a:spcPts val="756"/>
              </a:spcBef>
              <a:spcAft>
                <a:spcPts val="1008"/>
              </a:spcAft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used car prices vary substantially across states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strong regional differences in resale market dynamics.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States with higher average prices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(such as Maharashtra, Karnataka, Punjab, and Uttar Pradesh) likely reflect greater demand for newer or premium vehicles, higher income levels, and stronger urban presence.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States with lower average prices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suggest a higher concentration of older or budget vehicles, possibly driven by lower purchasing power or rural dominance.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Extremely high average prices in certain states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may be influenced by a small number of high-value listings, highlighting the impact of outliers on mean-based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plot indicates that </a:t>
            </a:r>
            <a:r>
              <a:rPr lang="en-IN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state-level factors play a crucial role in determining used car pricing</a:t>
            </a:r>
            <a:r>
              <a:rPr lang="en-I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emphasizing the need for region-specific pricing and inventory strategies.</a:t>
            </a:r>
          </a:p>
          <a:p>
            <a:pPr algn="l">
              <a:buNone/>
            </a:pPr>
            <a:b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B39B0-FEC7-0728-7C64-EEF70A2D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0" y="1651430"/>
            <a:ext cx="6576599" cy="437514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6A27F5B-C72D-7C51-232F-CD7B05C4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905"/>
            <a:ext cx="5266063" cy="57994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BIVARIATE 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74836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7812" y="1299172"/>
            <a:ext cx="70074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 BHAVANI CHARY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MBA Graduate / Data Analytics and Visualization.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LinkedIn :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3"/>
              </a:rPr>
              <a:t>http://www.linkedin.com/in/bhavani-chary-chityala/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GitHub :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4"/>
              </a:rPr>
              <a:t>https://github.com/chityala-bhavani-chary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427656" y="41655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Lato Black"/>
                <a:cs typeface="Times New Roman" panose="02020603050405020304" pitchFamily="18" charset="0"/>
                <a:sym typeface="Lato Black"/>
              </a:rPr>
              <a:t>ABOUT US:</a:t>
            </a:r>
            <a:endParaRPr sz="180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A26DDAF5-B754-73E9-A939-351559E8D182}"/>
              </a:ext>
            </a:extLst>
          </p:cNvPr>
          <p:cNvSpPr txBox="1"/>
          <p:nvPr/>
        </p:nvSpPr>
        <p:spPr>
          <a:xfrm>
            <a:off x="741357" y="2663681"/>
            <a:ext cx="70074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 AKSHAY KUMAR REDDY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MCA Graduate / Data Analytics and Visualization.</a:t>
            </a:r>
          </a:p>
          <a:p>
            <a:pPr lvl="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LinkedIn :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5"/>
              </a:rPr>
              <a:t>https://www.linkedin.com/in/akshay-kumar-reddy-725443230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GitHub :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/>
              </a:rPr>
              <a:t>https://github.com/akshay1023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Google Shape;104;p3">
            <a:extLst>
              <a:ext uri="{FF2B5EF4-FFF2-40B4-BE49-F238E27FC236}">
                <a16:creationId xmlns:a16="http://schemas.microsoft.com/office/drawing/2014/main" id="{922AF0BD-238D-F002-98BB-C67B35AB55AD}"/>
              </a:ext>
            </a:extLst>
          </p:cNvPr>
          <p:cNvSpPr txBox="1"/>
          <p:nvPr/>
        </p:nvSpPr>
        <p:spPr>
          <a:xfrm>
            <a:off x="741357" y="4216039"/>
            <a:ext cx="70074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 UMESH CHANDRA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B.Tech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Graduate / Data Analytics and Visualization.</a:t>
            </a:r>
          </a:p>
          <a:p>
            <a:pPr lvl="0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LinkedIn 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http://www.linkedin.com/in/umesh-chandra-bathula</a:t>
            </a:r>
            <a:endParaRPr lang="en-IN"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en-IN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GitHub : </a:t>
            </a:r>
            <a:r>
              <a:rPr lang="en-IN"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/>
              </a:rPr>
              <a:t>https://github.com/Umeshchandra2119</a:t>
            </a:r>
            <a:endParaRPr lang="en-IN"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0FE70-0607-20E8-0DEC-B2612FAD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EC59B0-68CF-1F95-4452-2284FC15BFBC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60108-2E8E-FD27-A681-4EDA93206176}"/>
              </a:ext>
            </a:extLst>
          </p:cNvPr>
          <p:cNvSpPr txBox="1"/>
          <p:nvPr/>
        </p:nvSpPr>
        <p:spPr>
          <a:xfrm>
            <a:off x="6858657" y="1505336"/>
            <a:ext cx="5333343" cy="326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56"/>
              </a:spcBef>
              <a:spcAft>
                <a:spcPts val="1008"/>
              </a:spcAft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Visualization</a:t>
            </a:r>
          </a:p>
          <a:p>
            <a:pPr>
              <a:spcBef>
                <a:spcPts val="756"/>
              </a:spcBef>
              <a:spcAft>
                <a:spcPts val="1008"/>
              </a:spcAft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Count Plot - [state vs count]</a:t>
            </a:r>
          </a:p>
          <a:p>
            <a:pPr>
              <a:spcBef>
                <a:spcPts val="756"/>
              </a:spcBef>
              <a:spcAft>
                <a:spcPts val="1008"/>
              </a:spcAft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car listings are highly concentrated in a few states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regional dominance in the resale market.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States with higher listing counts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likely represent larger urban populations, stronger vehicle turnover, and higher digital marketplace adoption.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States with fewer listings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may reflect lower market activity, limited platform penetration, or smaller population bases.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distribution highlights </a:t>
            </a:r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regional imbalance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used car availability across the country.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BE6BE-71E6-AC76-518F-23385B48E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6" y="1284365"/>
            <a:ext cx="6722076" cy="519533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82FDEF-3F8A-842B-1A5B-FCDCB8FB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905"/>
            <a:ext cx="5266064" cy="579940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BIVARIATE 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66894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F8BFF-8F3C-DD88-CFE2-9448CF1FB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5F31-60A8-FC01-3320-52000948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086" y="1"/>
            <a:ext cx="6151086" cy="1009526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MULTIVARIATE 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932EB-44A3-9521-8454-8127CDA2F4EA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44387-859D-966D-FF18-41D7C99B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86" y="-1"/>
            <a:ext cx="666153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6E2AB4-4389-DC74-5C0F-31243A80099D}"/>
              </a:ext>
            </a:extLst>
          </p:cNvPr>
          <p:cNvSpPr txBox="1"/>
          <p:nvPr/>
        </p:nvSpPr>
        <p:spPr>
          <a:xfrm>
            <a:off x="273586" y="1009526"/>
            <a:ext cx="5334000" cy="560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1451"/>
              </a:spcAft>
              <a:buNone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 Insights from Pair Plot Analysis: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vs EMI per Month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Car price increases sharply with EMI per month, showing a strong positive relationship.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vs </a:t>
            </a:r>
            <a:r>
              <a:rPr lang="en-IN" sz="15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Car price generally decreases as </a:t>
            </a:r>
            <a:r>
              <a:rPr lang="en-IN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 increase, though the relationship is weak.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vs Year Manufactured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Newer manufactured cars tend to have higher prices, indicating a positive trend.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EMI vs </a:t>
            </a:r>
            <a:r>
              <a:rPr lang="en-IN" sz="15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EMI values are scattered across all </a:t>
            </a:r>
            <a:r>
              <a:rPr lang="en-IN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ranges, showing no clear relationship.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EMI vs Year Manufactured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EMI shows a very weak upward trend with newer manufacturing years.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 vs Year Manufactured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Older manufactured cars tend to have higher </a:t>
            </a:r>
            <a:r>
              <a:rPr lang="en-IN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travelled, showing a clear negative relationship.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 Distribution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Most cars fall within a mid-range of usage, with fewer extreme values.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Year Manufactured Distribution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dataset is dominated by newer cars, indicating more recent manufacturing years.</a:t>
            </a:r>
          </a:p>
        </p:txBody>
      </p:sp>
    </p:spTree>
    <p:extLst>
      <p:ext uri="{BB962C8B-B14F-4D97-AF65-F5344CB8AC3E}">
        <p14:creationId xmlns:p14="http://schemas.microsoft.com/office/powerpoint/2010/main" val="39862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BC2EB-8B16-EAE5-68A7-CA61D2E1A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0506EF-A1F5-1F2D-B2D5-24928A7EFDB2}"/>
              </a:ext>
            </a:extLst>
          </p:cNvPr>
          <p:cNvSpPr txBox="1"/>
          <p:nvPr/>
        </p:nvSpPr>
        <p:spPr>
          <a:xfrm>
            <a:off x="3678865" y="7017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D1328-CC3C-FC26-929F-D2FD3EBA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464" y="307776"/>
            <a:ext cx="6396536" cy="5879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F433F-C3F9-6716-11AD-5660DD5BC035}"/>
              </a:ext>
            </a:extLst>
          </p:cNvPr>
          <p:cNvSpPr txBox="1"/>
          <p:nvPr/>
        </p:nvSpPr>
        <p:spPr>
          <a:xfrm>
            <a:off x="159128" y="936547"/>
            <a:ext cx="548180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IN" sz="1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 Insights from Correlation Analysis: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vs EMI per Month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As car price increases, EMI per month also increases strongly, indicating a high positive relationship.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vs </a:t>
            </a:r>
            <a:r>
              <a:rPr lang="en-IN" sz="15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As </a:t>
            </a:r>
            <a:r>
              <a:rPr lang="en-IN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 increase, car price slightly decreases, showing a weak negative relationship.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vs Year Manufactured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Newer manufacturing years are associated with higher car prices, indicating a moderate positive relationship.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EMI vs </a:t>
            </a:r>
            <a:r>
              <a:rPr lang="en-IN" sz="15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EMI has almost no relationship with </a:t>
            </a:r>
            <a:r>
              <a:rPr lang="en-IN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travelled, meaning usage does not influence EMI values.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EMI vs Year Manufactured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Manufacturing year has a very weak influence on EMI, showing minimal impact.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5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 vs Year Manufactured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Older cars generally have higher </a:t>
            </a:r>
            <a:r>
              <a:rPr lang="en-IN" sz="15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kilometers</a:t>
            </a:r>
            <a:r>
              <a:rPr lang="en-IN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travelled, indicating a moderate negative relationship.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547AE6-816C-FD56-9E44-042AE467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6235547" cy="1009526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MULTIVARIATE 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61220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01E2C-0CE7-6CDB-AEBE-66FA7AEA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A12F6-C0DE-949E-6835-23C6C492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433851" cy="1033576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(Key finding overall) :</a:t>
            </a: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FB138-3D59-6818-9646-0A159CDBC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592" y="757572"/>
            <a:ext cx="11522725" cy="55771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car prices in India show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area-wise and state-wise variation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confirming that regional demand strongly influences resale value.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type is a major determinant of price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Petrol vehicles dominate listings, while Diesel vehicles generally retain higher resale value across many states.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year has a strong positive relationship with price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newer vehicles consistently commanding higher resale prices.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Kilometres travelled has a weak negative impact on price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mileage alone is not a strong predictor of resale value.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car listings are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concentrated in a few major states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such as Maharashtra, Karnataka, and Delhi, reflecting higher market activity in urban regions.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CNG vehicles are positioned in the lower price segment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Electric and Hybrid vehicles have very limited presence due to early-stage adoption.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 of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outliers and premium vehicles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certain states affects average prices, highlighting the importance of median-based analysis.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characteristics, fuel preference, and regional demand together drive used car pricing trends across India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5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7E081-CB69-323A-53C8-DFE74CE51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D976-5950-235B-0206-1AB4A92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6735"/>
            <a:ext cx="10515600" cy="1325563"/>
          </a:xfrm>
        </p:spPr>
        <p:txBody>
          <a:bodyPr>
            <a:normAutofit/>
          </a:bodyPr>
          <a:lstStyle/>
          <a:p>
            <a:pPr lvl="0" algn="ctr">
              <a:spcBef>
                <a:spcPts val="1000"/>
              </a:spcBef>
              <a:buSzPct val="100000"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Experience/Challenges working on </a:t>
            </a:r>
            <a:b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– Data Analysis Project: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10AE-22B9-8E83-290C-D5238786E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8828"/>
            <a:ext cx="10515600" cy="435133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Scraping data from the Cars24 website was challenging due to </a:t>
            </a: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content loading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listings appeared only after scrolling.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</a:t>
            </a: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lazy loading and pagination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required repeated page interactions to ensure complete data extraction.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Variations in webpage structure caused </a:t>
            </a: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or missing fields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during the scraping process.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web-scraped data contained </a:t>
            </a: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values, mixed data types, and formatting issues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requiring careful cleaning.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exhibited </a:t>
            </a: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skewed price distributions and extreme outliers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complicating statistical analysis.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 for </a:t>
            </a: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and Hybrid vehicles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restricted comparative analysis across fuel types.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complex analytical results into </a:t>
            </a:r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clear, business-friendly insights</a:t>
            </a:r>
            <a:r>
              <a:rPr lang="en-I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required thoughtful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51233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1718546"/>
            <a:ext cx="3948660" cy="200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6600" b="0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THANK </a:t>
            </a:r>
            <a:r>
              <a:rPr lang="en-IN" sz="66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YOU</a:t>
            </a:r>
            <a:endParaRPr sz="3200" b="0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F3D6A9-A906-A1CA-78FB-B5C4153B8F80}"/>
              </a:ext>
            </a:extLst>
          </p:cNvPr>
          <p:cNvSpPr txBox="1"/>
          <p:nvPr/>
        </p:nvSpPr>
        <p:spPr>
          <a:xfrm>
            <a:off x="1244600" y="4945471"/>
            <a:ext cx="3661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 BHAVANI CHARY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AKSHAY KUMAR REDDY</a:t>
            </a: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UMESH CHANDRA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D207BD-A779-DC96-2E67-0C458985E8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453239"/>
              </p:ext>
            </p:extLst>
          </p:nvPr>
        </p:nvGraphicFramePr>
        <p:xfrm>
          <a:off x="0" y="1037967"/>
          <a:ext cx="12192000" cy="5733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Google Shape;110;p4">
            <a:extLst>
              <a:ext uri="{FF2B5EF4-FFF2-40B4-BE49-F238E27FC236}">
                <a16:creationId xmlns:a16="http://schemas.microsoft.com/office/drawing/2014/main" id="{9BF75538-7EA6-EF88-A1F7-AC073A1E74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128" y="84861"/>
            <a:ext cx="2666082" cy="93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 :</a:t>
            </a:r>
            <a:endParaRPr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9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608E-DE36-1145-67D3-3CE5E98A6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0554"/>
            <a:ext cx="9144000" cy="141689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10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Intro</a:t>
            </a:r>
            <a:r>
              <a:rPr lang="en-US" sz="10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duction</a:t>
            </a:r>
          </a:p>
        </p:txBody>
      </p:sp>
    </p:spTree>
    <p:extLst>
      <p:ext uri="{BB962C8B-B14F-4D97-AF65-F5344CB8AC3E}">
        <p14:creationId xmlns:p14="http://schemas.microsoft.com/office/powerpoint/2010/main" val="114426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292C-AD9F-E495-7BD0-FC450C23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duction :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575052C-C7A2-854C-318E-9C82D6355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33105"/>
            <a:ext cx="10515600" cy="4351338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Indian used car market is expanding rapidly due to rising vehicle costs, urban mobility needs, and digital resale platforms.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Cars24 operates as a large-scale online marketplace enabling transparent buying and selling of used vehicles across India.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car pricing is influenced by multiple factors including fuel type, vehicle age, mileage, and regional demand.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these factors is essential for accurate pricing, better inventory planning, and informed decision-making.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marketplace data often contains variability, outliers, and hidden patterns that require systematic analysis.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helps uncover relationships, trends, and distributions within used car data.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applies EDA techniques on Cars24 data to extract insights into resale value drivers and market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75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DFBD2-FC44-B60F-4CE2-B4256673C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A92F-BCED-89A6-D13B-B558B10C0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: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DF7FE7-E1A0-E138-55B2-A3C49A5DC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149" y="985662"/>
            <a:ext cx="10515600" cy="5338021"/>
          </a:xfrm>
        </p:spPr>
        <p:txBody>
          <a:bodyPr>
            <a:no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car prices vary significantly due to multiple factors such as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type, vehicle age, mileage, and regional demand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pricing complex and inconsistent.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Absence of clear, data-driven pricing insights can result in:</a:t>
            </a:r>
          </a:p>
          <a:p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pricing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leading to slower sales and inventory backlog,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pricing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causing revenue loss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proper analytical insights, platforms may face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inventory allocation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regions and fuel types.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and fuel-based demand variations are often overlooked, resulting in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suboptimal market and pricing strategies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Cars24 dataset reflects a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used car marketplace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capturing diverse vehicle attributes and regional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data enables platforms like Cars24 to:</a:t>
            </a:r>
          </a:p>
          <a:p>
            <a:pPr lvl="1">
              <a:buFont typeface="Wingdings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regional demand patterns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>
              <a:buFont typeface="Wingdings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high-value and high-liquidity vehicle segments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1">
              <a:buFont typeface="Wingdings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pricing and inventory planning decisions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33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0F13A-4ADB-3753-3178-20998372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0AB4-2E78-2D3D-06BC-BAFE060D2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ctive :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167F76-C7AD-1FFD-5672-838F175A1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area-wise and state-wise distribution of used car prices across India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variations in resale value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pricing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impact of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type, kilometres travelled, and manufacturing year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used car prices.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examine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state-wise fuel preferences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their influence on resale pricing.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high-demand and low-demand regions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used car market.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apply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univariate, bivariate, and multivariate exploratory analysis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generate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insights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supporting regional pricing, inventory, and market strategies.</a:t>
            </a:r>
          </a:p>
        </p:txBody>
      </p:sp>
    </p:spTree>
    <p:extLst>
      <p:ext uri="{BB962C8B-B14F-4D97-AF65-F5344CB8AC3E}">
        <p14:creationId xmlns:p14="http://schemas.microsoft.com/office/powerpoint/2010/main" val="386997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A8AF-76B2-AAEA-8743-36A25C96C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4A61-ED70-6A51-7CE7-AE5BDC73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:</a:t>
            </a:r>
          </a:p>
        </p:txBody>
      </p:sp>
      <p:pic>
        <p:nvPicPr>
          <p:cNvPr id="6" name="Picture 5" descr="numpy · PyPI">
            <a:extLst>
              <a:ext uri="{FF2B5EF4-FFF2-40B4-BE49-F238E27FC236}">
                <a16:creationId xmlns:a16="http://schemas.microsoft.com/office/drawing/2014/main" id="{8B3AB7EA-356A-F9D4-4B8A-E3EF9AE5549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6722"/>
            <a:ext cx="2880000" cy="1260000"/>
          </a:xfrm>
          <a:prstGeom prst="rect">
            <a:avLst/>
          </a:prstGeom>
        </p:spPr>
      </p:pic>
      <p:pic>
        <p:nvPicPr>
          <p:cNvPr id="7" name="Picture 6" descr="Pandas got a new logo : r/Python">
            <a:extLst>
              <a:ext uri="{FF2B5EF4-FFF2-40B4-BE49-F238E27FC236}">
                <a16:creationId xmlns:a16="http://schemas.microsoft.com/office/drawing/2014/main" id="{CA2CFF46-5D77-B6B4-7D75-0CFF4842673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7609"/>
            <a:ext cx="2880000" cy="1260000"/>
          </a:xfrm>
          <a:prstGeom prst="rect">
            <a:avLst/>
          </a:prstGeom>
        </p:spPr>
      </p:pic>
      <p:pic>
        <p:nvPicPr>
          <p:cNvPr id="8" name="Picture 7" descr="Matplotlib - Python Library - Studyopedia">
            <a:extLst>
              <a:ext uri="{FF2B5EF4-FFF2-40B4-BE49-F238E27FC236}">
                <a16:creationId xmlns:a16="http://schemas.microsoft.com/office/drawing/2014/main" id="{96E83A5F-DFA9-CEC7-D08C-BBE507F4E01C}"/>
              </a:ext>
            </a:extLst>
          </p:cNvPr>
          <p:cNvPicPr>
            <a:picLocks/>
          </p:cNvPicPr>
          <p:nvPr/>
        </p:nvPicPr>
        <p:blipFill>
          <a:blip r:embed="rId4"/>
          <a:srcRect l="6484" t="25895" r="9480" b="37397"/>
          <a:stretch>
            <a:fillRect/>
          </a:stretch>
        </p:blipFill>
        <p:spPr>
          <a:xfrm>
            <a:off x="1018200" y="4952440"/>
            <a:ext cx="2520000" cy="1080000"/>
          </a:xfrm>
          <a:prstGeom prst="rect">
            <a:avLst/>
          </a:prstGeom>
        </p:spPr>
      </p:pic>
      <p:pic>
        <p:nvPicPr>
          <p:cNvPr id="10" name="Picture 9" descr="Exploring Data Visualization with Seaborn Library: A Comprehensive Guide  with Python Code | by Premanand S | Medium">
            <a:extLst>
              <a:ext uri="{FF2B5EF4-FFF2-40B4-BE49-F238E27FC236}">
                <a16:creationId xmlns:a16="http://schemas.microsoft.com/office/drawing/2014/main" id="{AA2ACEF2-8C16-3DFE-7C5C-E530E917DA4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61193" y="3815317"/>
            <a:ext cx="3627475" cy="1863180"/>
          </a:xfrm>
          <a:prstGeom prst="rect">
            <a:avLst/>
          </a:prstGeom>
        </p:spPr>
      </p:pic>
      <p:pic>
        <p:nvPicPr>
          <p:cNvPr id="11" name="Picture 10" descr="RegEx - Transformation Services | openHAB">
            <a:extLst>
              <a:ext uri="{FF2B5EF4-FFF2-40B4-BE49-F238E27FC236}">
                <a16:creationId xmlns:a16="http://schemas.microsoft.com/office/drawing/2014/main" id="{0BB45B38-AB37-2519-6B71-BDBB82AF8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525" y="3277609"/>
            <a:ext cx="3780000" cy="1260000"/>
          </a:xfrm>
          <a:prstGeom prst="rect">
            <a:avLst/>
          </a:prstGeom>
        </p:spPr>
      </p:pic>
      <p:pic>
        <p:nvPicPr>
          <p:cNvPr id="12" name="Picture 11" descr="File:Requests Python Logo.png - Wikimedia Commons">
            <a:extLst>
              <a:ext uri="{FF2B5EF4-FFF2-40B4-BE49-F238E27FC236}">
                <a16:creationId xmlns:a16="http://schemas.microsoft.com/office/drawing/2014/main" id="{DFCD07A0-81D9-0EA3-E644-051AD7243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705" y="577572"/>
            <a:ext cx="2177263" cy="2792020"/>
          </a:xfrm>
          <a:prstGeom prst="rect">
            <a:avLst/>
          </a:prstGeom>
        </p:spPr>
      </p:pic>
      <p:pic>
        <p:nvPicPr>
          <p:cNvPr id="13" name="Picture 12" descr="Exploring Web Scraping with Beautiful Soup in Python | by Pratik Shrestha |  Medium">
            <a:extLst>
              <a:ext uri="{FF2B5EF4-FFF2-40B4-BE49-F238E27FC236}">
                <a16:creationId xmlns:a16="http://schemas.microsoft.com/office/drawing/2014/main" id="{257C5BA4-FC84-119B-288A-C9DBDFB31ED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21" t="19428" r="3036" b="16385"/>
          <a:stretch>
            <a:fillRect/>
          </a:stretch>
        </p:blipFill>
        <p:spPr>
          <a:xfrm>
            <a:off x="7930808" y="5048497"/>
            <a:ext cx="4261192" cy="1260000"/>
          </a:xfrm>
          <a:prstGeom prst="rect">
            <a:avLst/>
          </a:prstGeom>
        </p:spPr>
      </p:pic>
      <p:pic>
        <p:nvPicPr>
          <p:cNvPr id="14" name="Picture 13" descr="Selenium Automation Testing at Vagdevi Technologies -">
            <a:extLst>
              <a:ext uri="{FF2B5EF4-FFF2-40B4-BE49-F238E27FC236}">
                <a16:creationId xmlns:a16="http://schemas.microsoft.com/office/drawing/2014/main" id="{887A2797-4F6A-5766-B110-C0400A3E898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648474" y="1596722"/>
            <a:ext cx="324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3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1F55A-6204-D3A7-6689-8C2C143C9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F969-408A-0F19-1FA8-D6449A2CA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1402"/>
            <a:ext cx="9144000" cy="1615195"/>
          </a:xfrm>
        </p:spPr>
        <p:txBody>
          <a:bodyPr>
            <a:normAutofit/>
          </a:bodyPr>
          <a:lstStyle/>
          <a:p>
            <a:r>
              <a:rPr lang="en-US" sz="10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Web </a:t>
            </a:r>
            <a:r>
              <a:rPr lang="en-US" sz="100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420337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9299</TotalTime>
  <Words>2198</Words>
  <Application>Microsoft Office PowerPoint</Application>
  <PresentationFormat>Widescreen</PresentationFormat>
  <Paragraphs>188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Lato Black</vt:lpstr>
      <vt:lpstr>Arial</vt:lpstr>
      <vt:lpstr>Calibri</vt:lpstr>
      <vt:lpstr>Times New Roman</vt:lpstr>
      <vt:lpstr>Wingdings</vt:lpstr>
      <vt:lpstr>Libre Baskerville</vt:lpstr>
      <vt:lpstr>Office Theme</vt:lpstr>
      <vt:lpstr>PowerPoint Presentation</vt:lpstr>
      <vt:lpstr>PowerPoint Presentation</vt:lpstr>
      <vt:lpstr>Agenda :</vt:lpstr>
      <vt:lpstr># Introduction</vt:lpstr>
      <vt:lpstr>Introduction :</vt:lpstr>
      <vt:lpstr>Business Problem :</vt:lpstr>
      <vt:lpstr>Objective :</vt:lpstr>
      <vt:lpstr>Tools Used :</vt:lpstr>
      <vt:lpstr># Web Scraping</vt:lpstr>
      <vt:lpstr>Web Scraping:</vt:lpstr>
      <vt:lpstr>Dataset:</vt:lpstr>
      <vt:lpstr>Data Cleaning Steps:</vt:lpstr>
      <vt:lpstr>Cleaned Dataset &amp; checking data structure:</vt:lpstr>
      <vt:lpstr># Data Analysis</vt:lpstr>
      <vt:lpstr>1. UNIVARIATE ANALYSIS:</vt:lpstr>
      <vt:lpstr>1. UNIVARIATE ANALYSIS:</vt:lpstr>
      <vt:lpstr>2. BIVARIATE ANALYSIS:</vt:lpstr>
      <vt:lpstr>2. BIVARIATE ANALYSIS:</vt:lpstr>
      <vt:lpstr>2. BIVARIATE ANALYSIS:</vt:lpstr>
      <vt:lpstr>2. BIVARIATE ANALYSIS:</vt:lpstr>
      <vt:lpstr>3. MULTIVARIATE ANALYSIS:</vt:lpstr>
      <vt:lpstr>3. MULTIVARIATE ANALYSIS:</vt:lpstr>
      <vt:lpstr>Conclusion (Key finding overall) :</vt:lpstr>
      <vt:lpstr>Our Experience/Challenges working on  Web Scraping – Data Analysis Project: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UMESH YADAV</cp:lastModifiedBy>
  <cp:revision>34</cp:revision>
  <dcterms:created xsi:type="dcterms:W3CDTF">2021-02-16T05:19:01Z</dcterms:created>
  <dcterms:modified xsi:type="dcterms:W3CDTF">2026-02-06T07:03:56Z</dcterms:modified>
</cp:coreProperties>
</file>